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pn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
  </p:notesMasterIdLst>
  <p:sldIdLst>
    <p:sldId id="294" r:id="rId2"/>
  </p:sldIdLst>
  <p:sldSz cx="43891200" cy="32918400"/>
  <p:notesSz cx="32462788" cy="43435588"/>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6708">
          <p15:clr>
            <a:srgbClr val="A4A3A4"/>
          </p15:clr>
        </p15:guide>
        <p15:guide id="6" pos="20904">
          <p15:clr>
            <a:srgbClr val="A4A3A4"/>
          </p15:clr>
        </p15:guide>
        <p15:guide id="7" pos="7082">
          <p15:clr>
            <a:srgbClr val="A4A3A4"/>
          </p15:clr>
        </p15:guide>
        <p15:guide id="8" pos="20582">
          <p15:clr>
            <a:srgbClr val="A4A3A4"/>
          </p15:clr>
        </p15:guide>
        <p15:guide id="9" pos="27330">
          <p15:clr>
            <a:srgbClr val="A4A3A4"/>
          </p15:clr>
        </p15:guide>
        <p15:guide id="10" pos="326">
          <p15:clr>
            <a:srgbClr val="A4A3A4"/>
          </p15:clr>
        </p15:guide>
      </p15:sldGuideLst>
    </p:ext>
    <p:ext uri="{2D200454-40CA-4A62-9FC3-DE9A4176ACB9}">
      <p15:notesGuideLst xmlns:p15="http://schemas.microsoft.com/office/powerpoint/2012/main">
        <p15:guide id="1" orient="horz" pos="13681">
          <p15:clr>
            <a:srgbClr val="A4A3A4"/>
          </p15:clr>
        </p15:guide>
        <p15:guide id="2" pos="10225">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3B7193"/>
    <a:srgbClr val="2C556E"/>
    <a:srgbClr val="E7E7E5"/>
    <a:srgbClr val="E4E7E8"/>
    <a:srgbClr val="EDE8DF"/>
    <a:srgbClr val="E0E9EC"/>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28" autoAdjust="0"/>
    <p:restoredTop sz="93482" autoAdjust="0"/>
  </p:normalViewPr>
  <p:slideViewPr>
    <p:cSldViewPr snapToGrid="0" snapToObjects="1" showGuides="1">
      <p:cViewPr varScale="1">
        <p:scale>
          <a:sx n="17" d="100"/>
          <a:sy n="17" d="100"/>
        </p:scale>
        <p:origin x="1810" y="62"/>
      </p:cViewPr>
      <p:guideLst>
        <p:guide orient="horz" pos="3318"/>
        <p:guide orient="horz" pos="288"/>
        <p:guide orient="horz" pos="20160"/>
        <p:guide orient="horz"/>
        <p:guide pos="6708"/>
        <p:guide pos="20904"/>
        <p:guide pos="7082"/>
        <p:guide pos="20582"/>
        <p:guide pos="27330"/>
        <p:guide pos="326"/>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7" d="100"/>
          <a:sy n="77" d="100"/>
        </p:scale>
        <p:origin x="-3138" y="-108"/>
      </p:cViewPr>
      <p:guideLst>
        <p:guide orient="horz" pos="13681"/>
        <p:guide pos="1022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4067208" cy="2171779"/>
          </a:xfrm>
          <a:prstGeom prst="rect">
            <a:avLst/>
          </a:prstGeom>
        </p:spPr>
        <p:txBody>
          <a:bodyPr vert="horz" lIns="433700" tIns="216850" rIns="433700" bIns="216850" rtlCol="0"/>
          <a:lstStyle>
            <a:lvl1pPr algn="l">
              <a:defRPr sz="5700"/>
            </a:lvl1pPr>
          </a:lstStyle>
          <a:p>
            <a:endParaRPr lang="en-US" dirty="0"/>
          </a:p>
        </p:txBody>
      </p:sp>
      <p:sp>
        <p:nvSpPr>
          <p:cNvPr id="3" name="Date Placeholder 2"/>
          <p:cNvSpPr>
            <a:spLocks noGrp="1"/>
          </p:cNvSpPr>
          <p:nvPr>
            <p:ph type="dt" idx="1"/>
          </p:nvPr>
        </p:nvSpPr>
        <p:spPr>
          <a:xfrm>
            <a:off x="18388068" y="0"/>
            <a:ext cx="14067208" cy="2171779"/>
          </a:xfrm>
          <a:prstGeom prst="rect">
            <a:avLst/>
          </a:prstGeom>
        </p:spPr>
        <p:txBody>
          <a:bodyPr vert="horz" lIns="433700" tIns="216850" rIns="433700" bIns="216850" rtlCol="0"/>
          <a:lstStyle>
            <a:lvl1pPr algn="r">
              <a:defRPr sz="5700"/>
            </a:lvl1pPr>
          </a:lstStyle>
          <a:p>
            <a:fld id="{E6CC2317-6751-4CD4-9995-8782DD78E936}" type="datetimeFigureOut">
              <a:rPr lang="en-US" smtClean="0"/>
              <a:pPr/>
              <a:t>4/26/2019</a:t>
            </a:fld>
            <a:endParaRPr lang="en-US" dirty="0"/>
          </a:p>
        </p:txBody>
      </p:sp>
      <p:sp>
        <p:nvSpPr>
          <p:cNvPr id="4" name="Slide Image Placeholder 3"/>
          <p:cNvSpPr>
            <a:spLocks noGrp="1" noRot="1" noChangeAspect="1"/>
          </p:cNvSpPr>
          <p:nvPr>
            <p:ph type="sldImg" idx="2"/>
          </p:nvPr>
        </p:nvSpPr>
        <p:spPr>
          <a:xfrm>
            <a:off x="5373688" y="3257550"/>
            <a:ext cx="21715412" cy="16287750"/>
          </a:xfrm>
          <a:prstGeom prst="rect">
            <a:avLst/>
          </a:prstGeom>
          <a:noFill/>
          <a:ln w="12700">
            <a:solidFill>
              <a:prstClr val="black"/>
            </a:solidFill>
          </a:ln>
        </p:spPr>
        <p:txBody>
          <a:bodyPr vert="horz" lIns="433700" tIns="216850" rIns="433700" bIns="216850" rtlCol="0" anchor="ctr"/>
          <a:lstStyle/>
          <a:p>
            <a:endParaRPr lang="en-US" dirty="0"/>
          </a:p>
        </p:txBody>
      </p:sp>
      <p:sp>
        <p:nvSpPr>
          <p:cNvPr id="5" name="Notes Placeholder 4"/>
          <p:cNvSpPr>
            <a:spLocks noGrp="1"/>
          </p:cNvSpPr>
          <p:nvPr>
            <p:ph type="body" sz="quarter" idx="3"/>
          </p:nvPr>
        </p:nvSpPr>
        <p:spPr>
          <a:xfrm>
            <a:off x="3246279" y="20631904"/>
            <a:ext cx="25970230" cy="19546015"/>
          </a:xfrm>
          <a:prstGeom prst="rect">
            <a:avLst/>
          </a:prstGeom>
        </p:spPr>
        <p:txBody>
          <a:bodyPr vert="horz" lIns="433700" tIns="216850" rIns="433700" bIns="21685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1256270"/>
            <a:ext cx="14067208" cy="2171779"/>
          </a:xfrm>
          <a:prstGeom prst="rect">
            <a:avLst/>
          </a:prstGeom>
        </p:spPr>
        <p:txBody>
          <a:bodyPr vert="horz" lIns="433700" tIns="216850" rIns="433700" bIns="216850" rtlCol="0" anchor="b"/>
          <a:lstStyle>
            <a:lvl1pPr algn="l">
              <a:defRPr sz="5700"/>
            </a:lvl1pPr>
          </a:lstStyle>
          <a:p>
            <a:endParaRPr lang="en-US" dirty="0"/>
          </a:p>
        </p:txBody>
      </p:sp>
      <p:sp>
        <p:nvSpPr>
          <p:cNvPr id="7" name="Slide Number Placeholder 6"/>
          <p:cNvSpPr>
            <a:spLocks noGrp="1"/>
          </p:cNvSpPr>
          <p:nvPr>
            <p:ph type="sldNum" sz="quarter" idx="5"/>
          </p:nvPr>
        </p:nvSpPr>
        <p:spPr>
          <a:xfrm>
            <a:off x="18388068" y="41256270"/>
            <a:ext cx="14067208" cy="2171779"/>
          </a:xfrm>
          <a:prstGeom prst="rect">
            <a:avLst/>
          </a:prstGeom>
        </p:spPr>
        <p:txBody>
          <a:bodyPr vert="horz" lIns="433700" tIns="216850" rIns="433700" bIns="216850" rtlCol="0" anchor="b"/>
          <a:lstStyle>
            <a:lvl1pPr algn="r">
              <a:defRPr sz="57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1119091248"/>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497513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27049" y="6021370"/>
            <a:ext cx="101965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27049" y="5267325"/>
            <a:ext cx="10196513"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17525" y="14197507"/>
            <a:ext cx="1021079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252201" y="6021371"/>
            <a:ext cx="2142172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242675" y="5267326"/>
            <a:ext cx="214312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1252201" y="20505756"/>
            <a:ext cx="2142172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252201" y="19751711"/>
            <a:ext cx="2142172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185100" y="5267325"/>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185099" y="6021370"/>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185098" y="14257357"/>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185097" y="15011402"/>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185095" y="25679401"/>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185096" y="26433446"/>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27049" y="14951552"/>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11224245" y="1785731"/>
            <a:ext cx="21421724" cy="1280160"/>
          </a:xfrm>
          <a:prstGeom prst="rect">
            <a:avLst/>
          </a:prstGeom>
        </p:spPr>
        <p:txBody>
          <a:bodyPr>
            <a:normAutofit/>
          </a:bodyPr>
          <a:lstStyle>
            <a:lvl1pPr marL="0" indent="0" algn="ctr">
              <a:buFontTx/>
              <a:buNone/>
              <a:defRPr sz="66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47" name="Text Placeholder 76"/>
          <p:cNvSpPr>
            <a:spLocks noGrp="1"/>
          </p:cNvSpPr>
          <p:nvPr>
            <p:ph type="body" sz="quarter" idx="184" hasCustomPrompt="1"/>
          </p:nvPr>
        </p:nvSpPr>
        <p:spPr>
          <a:xfrm>
            <a:off x="11224245" y="3117452"/>
            <a:ext cx="21421724" cy="1163782"/>
          </a:xfrm>
          <a:prstGeom prst="rect">
            <a:avLst/>
          </a:prstGeom>
        </p:spPr>
        <p:txBody>
          <a:bodyPr>
            <a:normAutofit/>
          </a:bodyPr>
          <a:lstStyle>
            <a:lvl1pPr marL="0" indent="0" algn="ctr">
              <a:buFontTx/>
              <a:buNone/>
              <a:defRPr sz="54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48" name="Text Placeholder 76"/>
          <p:cNvSpPr>
            <a:spLocks noGrp="1"/>
          </p:cNvSpPr>
          <p:nvPr>
            <p:ph type="body" sz="quarter" idx="185" hasCustomPrompt="1"/>
          </p:nvPr>
        </p:nvSpPr>
        <p:spPr>
          <a:xfrm>
            <a:off x="11224245" y="417443"/>
            <a:ext cx="21421724" cy="1280160"/>
          </a:xfrm>
          <a:prstGeom prst="rect">
            <a:avLst/>
          </a:prstGeom>
        </p:spPr>
        <p:txBody>
          <a:bodyPr>
            <a:normAutofit/>
          </a:bodyPr>
          <a:lstStyle>
            <a:lvl1pPr marL="0" indent="0" algn="ctr">
              <a:buFontTx/>
              <a:buNone/>
              <a:defRPr sz="88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1.vml"/><Relationship Id="rId7" Type="http://schemas.openxmlformats.org/officeDocument/2006/relationships/image" Target="../media/image8.png"/><Relationship Id="rId12" Type="http://schemas.openxmlformats.org/officeDocument/2006/relationships/oleObject" Target="../embeddings/oleObject3.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1.xml"/><Relationship Id="rId16" Type="http://schemas.openxmlformats.org/officeDocument/2006/relationships/image" Target="../media/image4.wmf"/><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4.bin"/><Relationship Id="rId10" Type="http://schemas.openxmlformats.org/officeDocument/2006/relationships/oleObject" Target="../embeddings/oleObject2.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819153"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37" name="Group 36"/>
          <p:cNvGrpSpPr/>
          <p:nvPr userDrawn="1"/>
        </p:nvGrpSpPr>
        <p:grpSpPr>
          <a:xfrm>
            <a:off x="-11225189" y="-1"/>
            <a:ext cx="11018865" cy="32918401"/>
            <a:chOff x="-11225189" y="-1"/>
            <a:chExt cx="11018865" cy="32918401"/>
          </a:xfrm>
        </p:grpSpPr>
        <p:sp>
          <p:nvSpPr>
            <p:cNvPr id="48" name="Rectangle 47"/>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trifold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49" name="Straight Connector 48"/>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userDrawn="1"/>
          </p:nvPicPr>
          <p:blipFill>
            <a:blip r:embed="rId4"/>
            <a:stretch>
              <a:fillRect/>
            </a:stretch>
          </p:blipFill>
          <p:spPr>
            <a:xfrm>
              <a:off x="-10740740" y="10261718"/>
              <a:ext cx="1597666" cy="1201935"/>
            </a:xfrm>
            <a:prstGeom prst="rect">
              <a:avLst/>
            </a:prstGeom>
          </p:spPr>
        </p:pic>
        <p:pic>
          <p:nvPicPr>
            <p:cNvPr id="51" name="Picture 50"/>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52" name="Group 51"/>
            <p:cNvGrpSpPr/>
            <p:nvPr userDrawn="1"/>
          </p:nvGrpSpPr>
          <p:grpSpPr>
            <a:xfrm>
              <a:off x="-9744993" y="23540957"/>
              <a:ext cx="7531182" cy="2120439"/>
              <a:chOff x="-4470427" y="11016658"/>
              <a:chExt cx="3470785" cy="974220"/>
            </a:xfrm>
          </p:grpSpPr>
          <p:grpSp>
            <p:nvGrpSpPr>
              <p:cNvPr id="58" name="Group 57"/>
              <p:cNvGrpSpPr/>
              <p:nvPr userDrawn="1"/>
            </p:nvGrpSpPr>
            <p:grpSpPr>
              <a:xfrm>
                <a:off x="-2783495" y="11060886"/>
                <a:ext cx="624431" cy="893535"/>
                <a:chOff x="-3958697" y="11117435"/>
                <a:chExt cx="779338" cy="1280430"/>
              </a:xfrm>
            </p:grpSpPr>
            <p:pic>
              <p:nvPicPr>
                <p:cNvPr id="64" name="Picture 63"/>
                <p:cNvPicPr>
                  <a:picLocks noChangeAspect="1"/>
                </p:cNvPicPr>
                <p:nvPr userDrawn="1"/>
              </p:nvPicPr>
              <p:blipFill>
                <a:blip r:embed="rId6"/>
                <a:stretch>
                  <a:fillRect/>
                </a:stretch>
              </p:blipFill>
              <p:spPr>
                <a:xfrm>
                  <a:off x="-3948160" y="11117435"/>
                  <a:ext cx="768801" cy="1090857"/>
                </a:xfrm>
                <a:prstGeom prst="rect">
                  <a:avLst/>
                </a:prstGeom>
              </p:spPr>
            </p:pic>
            <p:sp>
              <p:nvSpPr>
                <p:cNvPr id="65" name="TextBox 64"/>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59" name="Group 58"/>
              <p:cNvGrpSpPr/>
              <p:nvPr userDrawn="1"/>
            </p:nvGrpSpPr>
            <p:grpSpPr>
              <a:xfrm>
                <a:off x="-2033159" y="11060889"/>
                <a:ext cx="1033517" cy="893529"/>
                <a:chOff x="-2921738" y="11200127"/>
                <a:chExt cx="1420279" cy="1227904"/>
              </a:xfrm>
            </p:grpSpPr>
            <p:pic>
              <p:nvPicPr>
                <p:cNvPr id="62" name="Picture 61"/>
                <p:cNvPicPr>
                  <a:picLocks noChangeAspect="1"/>
                </p:cNvPicPr>
                <p:nvPr userDrawn="1"/>
              </p:nvPicPr>
              <p:blipFill>
                <a:blip r:embed="rId6"/>
                <a:stretch>
                  <a:fillRect/>
                </a:stretch>
              </p:blipFill>
              <p:spPr>
                <a:xfrm>
                  <a:off x="-2921738" y="11200127"/>
                  <a:ext cx="1420279" cy="1029694"/>
                </a:xfrm>
                <a:prstGeom prst="rect">
                  <a:avLst/>
                </a:prstGeom>
              </p:spPr>
            </p:pic>
            <p:sp>
              <p:nvSpPr>
                <p:cNvPr id="63" name="TextBox 62"/>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60" name="Picture 59"/>
              <p:cNvPicPr>
                <a:picLocks noChangeAspect="1"/>
              </p:cNvPicPr>
              <p:nvPr userDrawn="1"/>
            </p:nvPicPr>
            <p:blipFill>
              <a:blip r:embed="rId7"/>
              <a:stretch>
                <a:fillRect/>
              </a:stretch>
            </p:blipFill>
            <p:spPr>
              <a:xfrm>
                <a:off x="-4470427" y="11016658"/>
                <a:ext cx="1098742" cy="847761"/>
              </a:xfrm>
              <a:prstGeom prst="rect">
                <a:avLst/>
              </a:prstGeom>
            </p:spPr>
          </p:pic>
          <p:sp>
            <p:nvSpPr>
              <p:cNvPr id="61" name="TextBox 60"/>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53" name="Group 52"/>
            <p:cNvGrpSpPr/>
            <p:nvPr userDrawn="1"/>
          </p:nvGrpSpPr>
          <p:grpSpPr>
            <a:xfrm>
              <a:off x="-10398793" y="27751410"/>
              <a:ext cx="9323012" cy="2453251"/>
              <a:chOff x="-4754996" y="12734136"/>
              <a:chExt cx="4296559" cy="1127128"/>
            </a:xfrm>
          </p:grpSpPr>
          <p:graphicFrame>
            <p:nvGraphicFramePr>
              <p:cNvPr id="54" name="Object 53"/>
              <p:cNvGraphicFramePr>
                <a:graphicFrameLocks noChangeAspect="1"/>
              </p:cNvGraphicFramePr>
              <p:nvPr userDrawn="1">
                <p:extLst>
                  <p:ext uri="{D42A27DB-BD31-4B8C-83A1-F6EECF244321}">
                    <p14:modId xmlns:p14="http://schemas.microsoft.com/office/powerpoint/2010/main" val="2583320257"/>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226"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55" name="Object 54"/>
              <p:cNvGraphicFramePr>
                <a:graphicFrameLocks noChangeAspect="1"/>
              </p:cNvGraphicFramePr>
              <p:nvPr userDrawn="1">
                <p:extLst>
                  <p:ext uri="{D42A27DB-BD31-4B8C-83A1-F6EECF244321}">
                    <p14:modId xmlns:p14="http://schemas.microsoft.com/office/powerpoint/2010/main" val="3111605449"/>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227"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56" name="TextBox 55"/>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57" name="TextBox 56"/>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grpSp>
        <p:nvGrpSpPr>
          <p:cNvPr id="66" name="Group 65"/>
          <p:cNvGrpSpPr/>
          <p:nvPr userDrawn="1"/>
        </p:nvGrpSpPr>
        <p:grpSpPr>
          <a:xfrm>
            <a:off x="44157839" y="-55065"/>
            <a:ext cx="11062139" cy="32973465"/>
            <a:chOff x="44157839" y="-55065"/>
            <a:chExt cx="11062139" cy="32973465"/>
          </a:xfrm>
        </p:grpSpPr>
        <p:sp>
          <p:nvSpPr>
            <p:cNvPr id="67" name="Rectangle 66"/>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68" name="Object 67"/>
            <p:cNvGraphicFramePr>
              <a:graphicFrameLocks noChangeAspect="1"/>
            </p:cNvGraphicFramePr>
            <p:nvPr userDrawn="1">
              <p:extLst>
                <p:ext uri="{D42A27DB-BD31-4B8C-83A1-F6EECF244321}">
                  <p14:modId xmlns:p14="http://schemas.microsoft.com/office/powerpoint/2010/main" val="298943172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228"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69" name="Picture 68"/>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70" name="Object 69"/>
            <p:cNvGraphicFramePr>
              <a:graphicFrameLocks noChangeAspect="1"/>
            </p:cNvGraphicFramePr>
            <p:nvPr userDrawn="1">
              <p:extLst>
                <p:ext uri="{D42A27DB-BD31-4B8C-83A1-F6EECF244321}">
                  <p14:modId xmlns:p14="http://schemas.microsoft.com/office/powerpoint/2010/main" val="2574947463"/>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229"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71" name="Group 70"/>
            <p:cNvGrpSpPr/>
            <p:nvPr userDrawn="1"/>
          </p:nvGrpSpPr>
          <p:grpSpPr>
            <a:xfrm>
              <a:off x="44487207" y="29414560"/>
              <a:ext cx="10354213" cy="1265612"/>
              <a:chOff x="44200453" y="28362386"/>
              <a:chExt cx="9771399" cy="1090622"/>
            </a:xfrm>
          </p:grpSpPr>
          <p:sp>
            <p:nvSpPr>
              <p:cNvPr id="73" name="Rounded Rectangle 72"/>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75" name="TextBox 74"/>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a:xfrm>
            <a:off x="435795" y="7037744"/>
            <a:ext cx="13615636" cy="7940613"/>
          </a:xfrm>
          <a:solidFill>
            <a:schemeClr val="accent1">
              <a:lumMod val="20000"/>
              <a:lumOff val="80000"/>
            </a:schemeClr>
          </a:solidFill>
          <a:ln>
            <a:solidFill>
              <a:srgbClr val="00B050"/>
            </a:solidFill>
          </a:ln>
        </p:spPr>
        <p:txBody>
          <a:bodyPr/>
          <a:lstStyle/>
          <a:p>
            <a:r>
              <a:rPr lang="en-US" sz="5400" b="1" dirty="0">
                <a:solidFill>
                  <a:schemeClr val="accent1">
                    <a:lumMod val="50000"/>
                  </a:schemeClr>
                </a:solidFill>
              </a:rPr>
              <a:t>The goal of our project was to create a device that can prevent drowning tragedies from occurring. Our device weigh roughly 16 lbs., but can be configured to meet other standards. By placing this device in your private pool, any handheld device synchronized with the pool alarm will receive an alert indicating when a child has fallen into the pool.</a:t>
            </a:r>
          </a:p>
        </p:txBody>
      </p:sp>
      <p:sp>
        <p:nvSpPr>
          <p:cNvPr id="37" name="Text Placeholder 36"/>
          <p:cNvSpPr>
            <a:spLocks noGrp="1"/>
          </p:cNvSpPr>
          <p:nvPr>
            <p:ph type="body" sz="quarter" idx="11"/>
          </p:nvPr>
        </p:nvSpPr>
        <p:spPr>
          <a:xfrm>
            <a:off x="2140324" y="5603842"/>
            <a:ext cx="10196513" cy="1292653"/>
          </a:xfrm>
        </p:spPr>
        <p:txBody>
          <a:bodyPr/>
          <a:lstStyle/>
          <a:p>
            <a:r>
              <a:rPr lang="en-US" sz="7200" dirty="0">
                <a:solidFill>
                  <a:schemeClr val="accent1">
                    <a:lumMod val="50000"/>
                  </a:schemeClr>
                </a:solidFill>
                <a:latin typeface="Times New Roman" panose="02020603050405020304" pitchFamily="18" charset="0"/>
                <a:cs typeface="Times New Roman" panose="02020603050405020304" pitchFamily="18" charset="0"/>
              </a:rPr>
              <a:t>Abstract</a:t>
            </a:r>
          </a:p>
        </p:txBody>
      </p:sp>
      <p:sp>
        <p:nvSpPr>
          <p:cNvPr id="38" name="Text Placeholder 37"/>
          <p:cNvSpPr>
            <a:spLocks noGrp="1"/>
          </p:cNvSpPr>
          <p:nvPr>
            <p:ph type="body" sz="quarter" idx="20"/>
          </p:nvPr>
        </p:nvSpPr>
        <p:spPr>
          <a:xfrm>
            <a:off x="2140324" y="14812947"/>
            <a:ext cx="10210799" cy="1292653"/>
          </a:xfrm>
        </p:spPr>
        <p:txBody>
          <a:bodyPr/>
          <a:lstStyle/>
          <a:p>
            <a:r>
              <a:rPr lang="en-US" sz="7200" dirty="0">
                <a:solidFill>
                  <a:schemeClr val="accent1">
                    <a:lumMod val="50000"/>
                  </a:schemeClr>
                </a:solidFill>
                <a:latin typeface="Times New Roman" panose="02020603050405020304" pitchFamily="18" charset="0"/>
                <a:cs typeface="Times New Roman" panose="02020603050405020304" pitchFamily="18" charset="0"/>
              </a:rPr>
              <a:t> Pool Safety Standards</a:t>
            </a:r>
          </a:p>
        </p:txBody>
      </p:sp>
      <p:sp>
        <p:nvSpPr>
          <p:cNvPr id="40" name="Text Placeholder 39"/>
          <p:cNvSpPr>
            <a:spLocks noGrp="1"/>
          </p:cNvSpPr>
          <p:nvPr>
            <p:ph type="body" sz="quarter" idx="22"/>
          </p:nvPr>
        </p:nvSpPr>
        <p:spPr>
          <a:xfrm>
            <a:off x="11410351" y="5745091"/>
            <a:ext cx="21431250" cy="1292653"/>
          </a:xfrm>
        </p:spPr>
        <p:txBody>
          <a:bodyPr/>
          <a:lstStyle/>
          <a:p>
            <a:r>
              <a:rPr lang="en-US" sz="7200" dirty="0">
                <a:solidFill>
                  <a:schemeClr val="accent1">
                    <a:lumMod val="50000"/>
                  </a:schemeClr>
                </a:solidFill>
                <a:latin typeface="Times New Roman" panose="02020603050405020304" pitchFamily="18" charset="0"/>
                <a:cs typeface="Times New Roman" panose="02020603050405020304" pitchFamily="18" charset="0"/>
              </a:rPr>
              <a:t>Final Design </a:t>
            </a:r>
          </a:p>
        </p:txBody>
      </p:sp>
      <p:sp>
        <p:nvSpPr>
          <p:cNvPr id="41" name="Text Placeholder 40"/>
          <p:cNvSpPr>
            <a:spLocks noGrp="1"/>
          </p:cNvSpPr>
          <p:nvPr>
            <p:ph type="body" sz="quarter" idx="23"/>
          </p:nvPr>
        </p:nvSpPr>
        <p:spPr>
          <a:xfrm>
            <a:off x="30113836" y="28672286"/>
            <a:ext cx="13106401" cy="3926132"/>
          </a:xfrm>
          <a:solidFill>
            <a:schemeClr val="accent1">
              <a:lumMod val="20000"/>
              <a:lumOff val="80000"/>
            </a:schemeClr>
          </a:solidFill>
          <a:ln>
            <a:solidFill>
              <a:srgbClr val="00B050"/>
            </a:solidFill>
          </a:ln>
        </p:spPr>
        <p:txBody>
          <a:bodyPr/>
          <a:lstStyle/>
          <a:p>
            <a:r>
              <a:rPr lang="en-US" sz="5400" b="1" dirty="0">
                <a:solidFill>
                  <a:schemeClr val="accent1">
                    <a:lumMod val="50000"/>
                  </a:schemeClr>
                </a:solidFill>
              </a:rPr>
              <a:t>We, all members of the pool safety team, have all agreed to donate our widget</a:t>
            </a:r>
          </a:p>
          <a:p>
            <a:r>
              <a:rPr lang="en-US" sz="5400" b="1" dirty="0">
                <a:solidFill>
                  <a:schemeClr val="accent1">
                    <a:lumMod val="50000"/>
                  </a:schemeClr>
                </a:solidFill>
              </a:rPr>
              <a:t>to Auburn University for the purpose of inspiring a new age of engineering.</a:t>
            </a:r>
          </a:p>
          <a:p>
            <a:endParaRPr lang="en-US" b="1" dirty="0">
              <a:solidFill>
                <a:schemeClr val="accent1">
                  <a:lumMod val="50000"/>
                </a:schemeClr>
              </a:solidFill>
            </a:endParaRPr>
          </a:p>
        </p:txBody>
      </p:sp>
      <p:sp>
        <p:nvSpPr>
          <p:cNvPr id="42" name="Text Placeholder 41"/>
          <p:cNvSpPr>
            <a:spLocks noGrp="1"/>
          </p:cNvSpPr>
          <p:nvPr>
            <p:ph type="body" sz="quarter" idx="24"/>
          </p:nvPr>
        </p:nvSpPr>
        <p:spPr>
          <a:xfrm>
            <a:off x="30286813" y="27708534"/>
            <a:ext cx="13106401" cy="858188"/>
          </a:xfrm>
        </p:spPr>
        <p:txBody>
          <a:bodyPr/>
          <a:lstStyle/>
          <a:p>
            <a:r>
              <a:rPr lang="en-US" sz="7200" dirty="0">
                <a:solidFill>
                  <a:schemeClr val="accent1">
                    <a:lumMod val="50000"/>
                  </a:schemeClr>
                </a:solidFill>
                <a:latin typeface="Times New Roman" panose="02020603050405020304" pitchFamily="18" charset="0"/>
                <a:cs typeface="Times New Roman" panose="02020603050405020304" pitchFamily="18" charset="0"/>
              </a:rPr>
              <a:t>Disposition</a:t>
            </a:r>
          </a:p>
        </p:txBody>
      </p:sp>
      <p:sp>
        <p:nvSpPr>
          <p:cNvPr id="43" name="Text Placeholder 42"/>
          <p:cNvSpPr>
            <a:spLocks noGrp="1"/>
          </p:cNvSpPr>
          <p:nvPr>
            <p:ph type="body" sz="quarter" idx="25"/>
          </p:nvPr>
        </p:nvSpPr>
        <p:spPr>
          <a:xfrm>
            <a:off x="31856228" y="17012153"/>
            <a:ext cx="10201275" cy="1292653"/>
          </a:xfrm>
        </p:spPr>
        <p:txBody>
          <a:bodyPr/>
          <a:lstStyle/>
          <a:p>
            <a:r>
              <a:rPr lang="en-US" sz="7200" dirty="0">
                <a:solidFill>
                  <a:schemeClr val="accent1">
                    <a:lumMod val="50000"/>
                  </a:schemeClr>
                </a:solidFill>
                <a:latin typeface="Times New Roman" panose="02020603050405020304" pitchFamily="18" charset="0"/>
                <a:cs typeface="Times New Roman" panose="02020603050405020304" pitchFamily="18" charset="0"/>
              </a:rPr>
              <a:t>Testing Procedure</a:t>
            </a:r>
          </a:p>
        </p:txBody>
      </p:sp>
      <p:sp>
        <p:nvSpPr>
          <p:cNvPr id="44" name="Text Placeholder 43"/>
          <p:cNvSpPr>
            <a:spLocks noGrp="1"/>
          </p:cNvSpPr>
          <p:nvPr>
            <p:ph type="body" sz="quarter" idx="26"/>
          </p:nvPr>
        </p:nvSpPr>
        <p:spPr>
          <a:xfrm>
            <a:off x="435793" y="16130512"/>
            <a:ext cx="13657720" cy="16749178"/>
          </a:xfrm>
          <a:solidFill>
            <a:schemeClr val="accent1">
              <a:lumMod val="20000"/>
              <a:lumOff val="80000"/>
            </a:schemeClr>
          </a:solidFill>
          <a:ln>
            <a:solidFill>
              <a:srgbClr val="00B050"/>
            </a:solidFill>
          </a:ln>
        </p:spPr>
        <p:txBody>
          <a:bodyPr/>
          <a:lstStyle/>
          <a:p>
            <a:pPr fontAlgn="base"/>
            <a:r>
              <a:rPr lang="en-US" sz="5400" b="1" dirty="0">
                <a:solidFill>
                  <a:schemeClr val="accent1">
                    <a:lumMod val="50000"/>
                  </a:schemeClr>
                </a:solidFill>
              </a:rPr>
              <a:t>Certain US states require pool alarms</a:t>
            </a:r>
          </a:p>
          <a:p>
            <a:pPr lvl="1" fontAlgn="base"/>
            <a:r>
              <a:rPr lang="en-US" sz="5400" b="1" dirty="0">
                <a:solidFill>
                  <a:schemeClr val="accent1">
                    <a:lumMod val="50000"/>
                  </a:schemeClr>
                </a:solidFill>
                <a:latin typeface="Times New Roman" panose="02020603050405020304" pitchFamily="18" charset="0"/>
                <a:cs typeface="Times New Roman" panose="02020603050405020304" pitchFamily="18" charset="0"/>
              </a:rPr>
              <a:t>Tennessee’s Katie Beth Law</a:t>
            </a:r>
          </a:p>
          <a:p>
            <a:pPr lvl="2" fontAlgn="base"/>
            <a:r>
              <a:rPr lang="en-US" sz="5400" b="1" dirty="0">
                <a:solidFill>
                  <a:schemeClr val="accent1">
                    <a:lumMod val="50000"/>
                  </a:schemeClr>
                </a:solidFill>
                <a:latin typeface="Times New Roman" panose="02020603050405020304" pitchFamily="18" charset="0"/>
                <a:cs typeface="Times New Roman" panose="02020603050405020304" pitchFamily="18" charset="0"/>
              </a:rPr>
              <a:t>Requires device to emit alarm of minimum 50dB</a:t>
            </a:r>
          </a:p>
          <a:p>
            <a:pPr lvl="2" fontAlgn="base"/>
            <a:r>
              <a:rPr lang="en-US" sz="5400" b="1" dirty="0">
                <a:solidFill>
                  <a:schemeClr val="accent1">
                    <a:lumMod val="50000"/>
                  </a:schemeClr>
                </a:solidFill>
                <a:latin typeface="Times New Roman" panose="02020603050405020304" pitchFamily="18" charset="0"/>
                <a:cs typeface="Times New Roman" panose="02020603050405020304" pitchFamily="18" charset="0"/>
              </a:rPr>
              <a:t>Requires device to detect disturbance caused by 15lb object</a:t>
            </a:r>
          </a:p>
          <a:p>
            <a:pPr lvl="1" fontAlgn="base"/>
            <a:r>
              <a:rPr lang="en-US" sz="5400" b="1" dirty="0">
                <a:solidFill>
                  <a:schemeClr val="accent1">
                    <a:lumMod val="50000"/>
                  </a:schemeClr>
                </a:solidFill>
                <a:latin typeface="Times New Roman" panose="02020603050405020304" pitchFamily="18" charset="0"/>
                <a:cs typeface="Times New Roman" panose="02020603050405020304" pitchFamily="18" charset="0"/>
              </a:rPr>
              <a:t>Florida has strict building codes concerning residential pools</a:t>
            </a:r>
          </a:p>
          <a:p>
            <a:pPr fontAlgn="base"/>
            <a:r>
              <a:rPr lang="en-US" sz="5400" b="1" dirty="0">
                <a:solidFill>
                  <a:schemeClr val="accent1">
                    <a:lumMod val="50000"/>
                  </a:schemeClr>
                </a:solidFill>
              </a:rPr>
              <a:t>ASTM F2208-08 Standard Specification for Pool Alarms</a:t>
            </a:r>
          </a:p>
          <a:p>
            <a:pPr lvl="1" fontAlgn="base"/>
            <a:r>
              <a:rPr lang="en-US" sz="5400" b="1" dirty="0">
                <a:solidFill>
                  <a:schemeClr val="accent1">
                    <a:lumMod val="50000"/>
                  </a:schemeClr>
                </a:solidFill>
                <a:latin typeface="Times New Roman" panose="02020603050405020304" pitchFamily="18" charset="0"/>
                <a:cs typeface="Times New Roman" panose="02020603050405020304" pitchFamily="18" charset="0"/>
              </a:rPr>
              <a:t>The device should emit 85dB at a range of 10ft</a:t>
            </a:r>
          </a:p>
          <a:p>
            <a:pPr lvl="1" fontAlgn="base"/>
            <a:r>
              <a:rPr lang="en-US" sz="5400" b="1" dirty="0">
                <a:solidFill>
                  <a:schemeClr val="accent1">
                    <a:lumMod val="50000"/>
                  </a:schemeClr>
                </a:solidFill>
                <a:latin typeface="Times New Roman" panose="02020603050405020304" pitchFamily="18" charset="0"/>
                <a:cs typeface="Times New Roman" panose="02020603050405020304" pitchFamily="18" charset="0"/>
              </a:rPr>
              <a:t>No known laws for devices communicating via push notifications</a:t>
            </a:r>
          </a:p>
          <a:p>
            <a:r>
              <a:rPr lang="en-US" sz="5400" b="1" dirty="0">
                <a:solidFill>
                  <a:schemeClr val="accent1">
                    <a:lumMod val="50000"/>
                  </a:schemeClr>
                </a:solidFill>
              </a:rPr>
              <a:t>UL Standard for General-Purpose Signaling Devices and Systems and Consumer Product Safety Commission both have published guidelines</a:t>
            </a:r>
          </a:p>
        </p:txBody>
      </p:sp>
      <p:sp>
        <p:nvSpPr>
          <p:cNvPr id="45" name="Text Placeholder 44"/>
          <p:cNvSpPr>
            <a:spLocks noGrp="1"/>
          </p:cNvSpPr>
          <p:nvPr>
            <p:ph type="body" sz="quarter" idx="27"/>
          </p:nvPr>
        </p:nvSpPr>
        <p:spPr>
          <a:xfrm>
            <a:off x="31258247" y="5267921"/>
            <a:ext cx="10201275" cy="1292653"/>
          </a:xfrm>
        </p:spPr>
        <p:txBody>
          <a:bodyPr/>
          <a:lstStyle/>
          <a:p>
            <a:r>
              <a:rPr lang="en-US" sz="7200" dirty="0">
                <a:solidFill>
                  <a:schemeClr val="accent1">
                    <a:lumMod val="50000"/>
                  </a:schemeClr>
                </a:solidFill>
                <a:latin typeface="Times New Roman" panose="02020603050405020304" pitchFamily="18" charset="0"/>
                <a:cs typeface="Times New Roman" panose="02020603050405020304" pitchFamily="18" charset="0"/>
              </a:rPr>
              <a:t>Total Costs</a:t>
            </a:r>
          </a:p>
        </p:txBody>
      </p:sp>
      <p:sp>
        <p:nvSpPr>
          <p:cNvPr id="46" name="Text Placeholder 45"/>
          <p:cNvSpPr>
            <a:spLocks noGrp="1"/>
          </p:cNvSpPr>
          <p:nvPr>
            <p:ph type="body" sz="quarter" idx="28"/>
          </p:nvPr>
        </p:nvSpPr>
        <p:spPr>
          <a:xfrm>
            <a:off x="30155919" y="6701824"/>
            <a:ext cx="13064318" cy="9992172"/>
          </a:xfrm>
          <a:solidFill>
            <a:schemeClr val="accent1">
              <a:lumMod val="20000"/>
              <a:lumOff val="80000"/>
            </a:schemeClr>
          </a:solidFill>
          <a:ln>
            <a:solidFill>
              <a:srgbClr val="00B050"/>
            </a:solidFill>
          </a:ln>
        </p:spPr>
        <p:txBody>
          <a:bodyPr/>
          <a:lstStyle/>
          <a:p>
            <a:pPr fontAlgn="base"/>
            <a:r>
              <a:rPr lang="en-US" sz="5400" b="1" dirty="0">
                <a:solidFill>
                  <a:schemeClr val="accent1">
                    <a:lumMod val="50000"/>
                  </a:schemeClr>
                </a:solidFill>
              </a:rPr>
              <a:t>(1) Solar Panel: $29.00</a:t>
            </a:r>
          </a:p>
          <a:p>
            <a:pPr fontAlgn="base"/>
            <a:r>
              <a:rPr lang="en-US" sz="5400" b="1" dirty="0">
                <a:solidFill>
                  <a:schemeClr val="accent1">
                    <a:lumMod val="50000"/>
                  </a:schemeClr>
                </a:solidFill>
              </a:rPr>
              <a:t>(1) DC/Lithium-poly Charger: $17.50</a:t>
            </a:r>
          </a:p>
          <a:p>
            <a:pPr fontAlgn="base"/>
            <a:r>
              <a:rPr lang="en-US" sz="5400" b="1" dirty="0">
                <a:solidFill>
                  <a:schemeClr val="accent1">
                    <a:lumMod val="50000"/>
                  </a:schemeClr>
                </a:solidFill>
              </a:rPr>
              <a:t>(1) Lithium-poly Battery: $14.95</a:t>
            </a:r>
          </a:p>
          <a:p>
            <a:pPr fontAlgn="base"/>
            <a:r>
              <a:rPr lang="en-US" sz="5400" b="1" dirty="0">
                <a:solidFill>
                  <a:schemeClr val="accent1">
                    <a:lumMod val="50000"/>
                  </a:schemeClr>
                </a:solidFill>
              </a:rPr>
              <a:t>(1) Powerboost 500: $9.95</a:t>
            </a:r>
          </a:p>
          <a:p>
            <a:pPr fontAlgn="base"/>
            <a:r>
              <a:rPr lang="en-US" sz="5400" b="1" dirty="0">
                <a:solidFill>
                  <a:schemeClr val="accent1">
                    <a:lumMod val="50000"/>
                  </a:schemeClr>
                </a:solidFill>
              </a:rPr>
              <a:t>(1) Accelerometer: $16.30</a:t>
            </a:r>
          </a:p>
          <a:p>
            <a:pPr fontAlgn="base"/>
            <a:r>
              <a:rPr lang="en-US" sz="5400" b="1" dirty="0">
                <a:solidFill>
                  <a:schemeClr val="accent1">
                    <a:lumMod val="50000"/>
                  </a:schemeClr>
                </a:solidFill>
              </a:rPr>
              <a:t>(1) Raspberry Pi: $54.99</a:t>
            </a:r>
          </a:p>
          <a:p>
            <a:pPr fontAlgn="base"/>
            <a:r>
              <a:rPr lang="en-US" sz="5400" b="1" dirty="0">
                <a:solidFill>
                  <a:schemeClr val="accent1">
                    <a:lumMod val="50000"/>
                  </a:schemeClr>
                </a:solidFill>
              </a:rPr>
              <a:t>(1) Chlorine Dispenser: $9.00</a:t>
            </a:r>
          </a:p>
          <a:p>
            <a:pPr fontAlgn="base"/>
            <a:r>
              <a:rPr lang="en-US" sz="5400" b="1" dirty="0">
                <a:solidFill>
                  <a:schemeClr val="accent1">
                    <a:lumMod val="50000"/>
                  </a:schemeClr>
                </a:solidFill>
              </a:rPr>
              <a:t>Chlorine Dispenser Modifications: $35.00</a:t>
            </a:r>
          </a:p>
          <a:p>
            <a:pPr fontAlgn="base"/>
            <a:r>
              <a:rPr lang="en-US" sz="5400" b="1" dirty="0">
                <a:solidFill>
                  <a:schemeClr val="accent1">
                    <a:lumMod val="50000"/>
                  </a:schemeClr>
                </a:solidFill>
              </a:rPr>
              <a:t>Shipping costs: $19.12</a:t>
            </a:r>
          </a:p>
          <a:p>
            <a:r>
              <a:rPr lang="en-US" sz="5400" b="1" dirty="0">
                <a:solidFill>
                  <a:schemeClr val="accent1">
                    <a:lumMod val="50000"/>
                  </a:schemeClr>
                </a:solidFill>
              </a:rPr>
              <a:t>                 Total Cost: $205.81</a:t>
            </a:r>
          </a:p>
        </p:txBody>
      </p:sp>
      <p:sp>
        <p:nvSpPr>
          <p:cNvPr id="49" name="Text Placeholder 48"/>
          <p:cNvSpPr>
            <a:spLocks noGrp="1"/>
          </p:cNvSpPr>
          <p:nvPr>
            <p:ph type="body" sz="quarter" idx="96"/>
          </p:nvPr>
        </p:nvSpPr>
        <p:spPr>
          <a:xfrm>
            <a:off x="30297120" y="18529766"/>
            <a:ext cx="13106401" cy="9120713"/>
          </a:xfrm>
          <a:solidFill>
            <a:schemeClr val="accent1">
              <a:lumMod val="20000"/>
              <a:lumOff val="80000"/>
            </a:schemeClr>
          </a:solidFill>
          <a:ln>
            <a:solidFill>
              <a:srgbClr val="00B050"/>
            </a:solidFill>
          </a:ln>
        </p:spPr>
        <p:txBody>
          <a:bodyPr/>
          <a:lstStyle/>
          <a:p>
            <a:r>
              <a:rPr lang="en-US" sz="5400" b="1" dirty="0">
                <a:solidFill>
                  <a:schemeClr val="accent1">
                    <a:lumMod val="50000"/>
                  </a:schemeClr>
                </a:solidFill>
              </a:rPr>
              <a:t>Step 1: Take J.U.I.C.Y to an available pool.</a:t>
            </a:r>
          </a:p>
          <a:p>
            <a:r>
              <a:rPr lang="en-US" sz="5400" b="1" dirty="0">
                <a:solidFill>
                  <a:schemeClr val="accent1">
                    <a:lumMod val="50000"/>
                  </a:schemeClr>
                </a:solidFill>
              </a:rPr>
              <a:t>Step 2: Run the python program and store output.</a:t>
            </a:r>
          </a:p>
          <a:p>
            <a:r>
              <a:rPr lang="en-US" sz="5400" b="1" dirty="0">
                <a:solidFill>
                  <a:schemeClr val="accent1">
                    <a:lumMod val="50000"/>
                  </a:schemeClr>
                </a:solidFill>
              </a:rPr>
              <a:t>Step 3: Run multiple tests by throwing an object with weight similar to an average toddler into the pool (i.e. 2 gallon jugs filled with water). </a:t>
            </a:r>
          </a:p>
          <a:p>
            <a:r>
              <a:rPr lang="en-US" sz="5400" b="1" dirty="0">
                <a:solidFill>
                  <a:schemeClr val="accent1">
                    <a:lumMod val="50000"/>
                  </a:schemeClr>
                </a:solidFill>
              </a:rPr>
              <a:t>Step 4: Adjust thresholds in detection algorithm based on data from experiments.  </a:t>
            </a:r>
          </a:p>
        </p:txBody>
      </p:sp>
      <p:sp>
        <p:nvSpPr>
          <p:cNvPr id="50" name="Text Placeholder 49"/>
          <p:cNvSpPr>
            <a:spLocks noGrp="1"/>
          </p:cNvSpPr>
          <p:nvPr>
            <p:ph type="body" sz="quarter" idx="150"/>
          </p:nvPr>
        </p:nvSpPr>
        <p:spPr>
          <a:xfrm>
            <a:off x="7751414" y="1807112"/>
            <a:ext cx="28083503" cy="2687143"/>
          </a:xfrm>
          <a:solidFill>
            <a:schemeClr val="accent6">
              <a:lumMod val="60000"/>
              <a:lumOff val="40000"/>
            </a:schemeClr>
          </a:solidFill>
        </p:spPr>
        <p:txBody>
          <a:bodyPr>
            <a:normAutofit/>
          </a:bodyPr>
          <a:lstStyle/>
          <a:p>
            <a:r>
              <a:rPr lang="en-US" b="1" dirty="0">
                <a:solidFill>
                  <a:schemeClr val="accent1">
                    <a:lumMod val="50000"/>
                  </a:schemeClr>
                </a:solidFill>
                <a:latin typeface="Times New Roman" panose="02020603050405020304" pitchFamily="18" charset="0"/>
                <a:cs typeface="Times New Roman" panose="02020603050405020304" pitchFamily="18" charset="0"/>
              </a:rPr>
              <a:t>Marco Zuniga, Cole Graviett, Joe Driscoll, Kaidi Ding, LaShae Timmerman</a:t>
            </a:r>
          </a:p>
          <a:p>
            <a:r>
              <a:rPr lang="en-US" b="1" dirty="0">
                <a:solidFill>
                  <a:schemeClr val="accent1">
                    <a:lumMod val="50000"/>
                  </a:schemeClr>
                </a:solidFill>
                <a:latin typeface="Times New Roman" panose="02020603050405020304" pitchFamily="18" charset="0"/>
                <a:cs typeface="Times New Roman" panose="02020603050405020304" pitchFamily="18" charset="0"/>
              </a:rPr>
              <a:t>Matthew Cather, Viraj Patel</a:t>
            </a:r>
          </a:p>
        </p:txBody>
      </p:sp>
      <p:sp>
        <p:nvSpPr>
          <p:cNvPr id="51" name="Text Placeholder 50"/>
          <p:cNvSpPr>
            <a:spLocks noGrp="1"/>
          </p:cNvSpPr>
          <p:nvPr>
            <p:ph type="body" sz="quarter" idx="184"/>
          </p:nvPr>
        </p:nvSpPr>
        <p:spPr>
          <a:xfrm>
            <a:off x="7737899" y="4246114"/>
            <a:ext cx="28097018" cy="955859"/>
          </a:xfrm>
          <a:solidFill>
            <a:schemeClr val="accent6">
              <a:lumMod val="60000"/>
              <a:lumOff val="40000"/>
            </a:schemeClr>
          </a:solidFill>
        </p:spPr>
        <p:txBody>
          <a:bodyPr>
            <a:normAutofit fontScale="92500"/>
          </a:bodyPr>
          <a:lstStyle/>
          <a:p>
            <a:r>
              <a:rPr lang="en-US" b="1" dirty="0">
                <a:solidFill>
                  <a:schemeClr val="accent1">
                    <a:lumMod val="50000"/>
                  </a:schemeClr>
                </a:solidFill>
                <a:latin typeface="Times New Roman" panose="02020603050405020304" pitchFamily="18" charset="0"/>
                <a:cs typeface="Times New Roman" panose="02020603050405020304" pitchFamily="18" charset="0"/>
              </a:rPr>
              <a:t>Department of Electrical and Computer Engineering, Auburn University, Auburn, Alabama, USA</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7851" b="25936"/>
          <a:stretch/>
        </p:blipFill>
        <p:spPr>
          <a:xfrm>
            <a:off x="14497529" y="7178993"/>
            <a:ext cx="15212291" cy="983056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6809" y="417443"/>
            <a:ext cx="5611090" cy="4296145"/>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48432" y="483673"/>
            <a:ext cx="5611090" cy="4296145"/>
          </a:xfrm>
          <a:prstGeom prst="rect">
            <a:avLst/>
          </a:prstGeom>
        </p:spPr>
      </p:pic>
      <p:sp>
        <p:nvSpPr>
          <p:cNvPr id="8" name="TextBox 7">
            <a:extLst>
              <a:ext uri="{FF2B5EF4-FFF2-40B4-BE49-F238E27FC236}">
                <a16:creationId xmlns:a16="http://schemas.microsoft.com/office/drawing/2014/main" id="{7A71CD0B-6E8C-9741-BEF0-DDF78C4D0C61}"/>
              </a:ext>
            </a:extLst>
          </p:cNvPr>
          <p:cNvSpPr txBox="1"/>
          <p:nvPr/>
        </p:nvSpPr>
        <p:spPr>
          <a:xfrm>
            <a:off x="19712581" y="17101878"/>
            <a:ext cx="4826790" cy="1200329"/>
          </a:xfrm>
          <a:prstGeom prst="rect">
            <a:avLst/>
          </a:prstGeom>
          <a:noFill/>
        </p:spPr>
        <p:txBody>
          <a:bodyPr wrap="square" rtlCol="0">
            <a:spAutoFit/>
          </a:bodyPr>
          <a:lstStyle/>
          <a:p>
            <a:r>
              <a:rPr lang="en-US" sz="7200" b="1" u="sng" dirty="0">
                <a:solidFill>
                  <a:schemeClr val="accent1">
                    <a:lumMod val="50000"/>
                  </a:schemeClr>
                </a:solidFill>
                <a:latin typeface="Times New Roman" panose="02020603050405020304" pitchFamily="18" charset="0"/>
                <a:cs typeface="Times New Roman" panose="02020603050405020304" pitchFamily="18" charset="0"/>
              </a:rPr>
              <a:t>References</a:t>
            </a:r>
          </a:p>
        </p:txBody>
      </p:sp>
      <p:sp>
        <p:nvSpPr>
          <p:cNvPr id="9" name="TextBox 8">
            <a:extLst>
              <a:ext uri="{FF2B5EF4-FFF2-40B4-BE49-F238E27FC236}">
                <a16:creationId xmlns:a16="http://schemas.microsoft.com/office/drawing/2014/main" id="{FCB40981-4B2C-674E-A45A-BAF342BD9CEF}"/>
              </a:ext>
            </a:extLst>
          </p:cNvPr>
          <p:cNvSpPr txBox="1"/>
          <p:nvPr/>
        </p:nvSpPr>
        <p:spPr>
          <a:xfrm>
            <a:off x="14497529" y="18394530"/>
            <a:ext cx="15212291" cy="14203888"/>
          </a:xfrm>
          <a:prstGeom prst="rect">
            <a:avLst/>
          </a:prstGeom>
          <a:solidFill>
            <a:schemeClr val="accent1">
              <a:lumMod val="20000"/>
              <a:lumOff val="80000"/>
            </a:schemeClr>
          </a:solidFill>
          <a:ln>
            <a:solidFill>
              <a:srgbClr val="00B050"/>
            </a:solidFill>
          </a:ln>
        </p:spPr>
        <p:txBody>
          <a:bodyPr wrap="square" rtlCol="0">
            <a:spAutoFit/>
          </a:bodyPr>
          <a:lstStyle/>
          <a:p>
            <a:r>
              <a:rPr lang="en-US" sz="5400" b="1" dirty="0">
                <a:solidFill>
                  <a:schemeClr val="accent1">
                    <a:lumMod val="50000"/>
                  </a:schemeClr>
                </a:solidFill>
              </a:rPr>
              <a:t>[1] “Drowning." Centers for Disease Control and Prevention. 15 September 2017.</a:t>
            </a:r>
          </a:p>
          <a:p>
            <a:r>
              <a:rPr lang="en-US" sz="5400" b="1" dirty="0">
                <a:solidFill>
                  <a:schemeClr val="accent1">
                    <a:lumMod val="50000"/>
                  </a:schemeClr>
                </a:solidFill>
              </a:rPr>
              <a:t>https://www.cdc.gov/healthcommunication/toolstemplates/entertainmented/tips/Drowning.html</a:t>
            </a:r>
          </a:p>
          <a:p>
            <a:r>
              <a:rPr lang="en-US" sz="5400" b="1" dirty="0">
                <a:solidFill>
                  <a:schemeClr val="accent1">
                    <a:lumMod val="50000"/>
                  </a:schemeClr>
                </a:solidFill>
              </a:rPr>
              <a:t>[2] “Unintentional Drowning: Get the Facts." Centers for Disease Control and</a:t>
            </a:r>
          </a:p>
          <a:p>
            <a:r>
              <a:rPr lang="en-US" sz="5400" b="1" dirty="0">
                <a:solidFill>
                  <a:schemeClr val="accent1">
                    <a:lumMod val="50000"/>
                  </a:schemeClr>
                </a:solidFill>
              </a:rPr>
              <a:t>Prevention. 28 April 2016. https://www.cdc.gov/homeandrecreationalsafety/water-safety/waterinjuries-</a:t>
            </a:r>
          </a:p>
          <a:p>
            <a:r>
              <a:rPr lang="en-US" sz="5400" b="1" dirty="0">
                <a:solidFill>
                  <a:schemeClr val="accent1">
                    <a:lumMod val="50000"/>
                  </a:schemeClr>
                </a:solidFill>
              </a:rPr>
              <a:t>factsheet.html</a:t>
            </a:r>
          </a:p>
          <a:p>
            <a:r>
              <a:rPr lang="en-US" sz="5400" b="1" dirty="0">
                <a:solidFill>
                  <a:schemeClr val="accent1">
                    <a:lumMod val="50000"/>
                  </a:schemeClr>
                </a:solidFill>
              </a:rPr>
              <a:t>[3] “Risk of Pet Drowning on the Rise!" petplace. 10 December 2014.</a:t>
            </a:r>
          </a:p>
          <a:p>
            <a:r>
              <a:rPr lang="en-US" sz="5400" b="1" dirty="0">
                <a:solidFill>
                  <a:schemeClr val="accent1">
                    <a:lumMod val="50000"/>
                  </a:schemeClr>
                </a:solidFill>
              </a:rPr>
              <a:t>https://www.petplace.com/article/dogs/pet-health/risk-of-pet-drowning-on-the-rise/</a:t>
            </a:r>
          </a:p>
          <a:p>
            <a:r>
              <a:rPr lang="en-US" sz="5400" b="1" dirty="0">
                <a:solidFill>
                  <a:schemeClr val="accent1">
                    <a:lumMod val="50000"/>
                  </a:schemeClr>
                </a:solidFill>
              </a:rPr>
              <a:t>[4] “A beginner's guide to accelerometers" Dimension Engineering. Date Unknown.</a:t>
            </a:r>
          </a:p>
          <a:p>
            <a:br>
              <a:rPr lang="en-US" sz="2800" b="1" dirty="0">
                <a:solidFill>
                  <a:schemeClr val="accent1">
                    <a:lumMod val="50000"/>
                  </a:schemeClr>
                </a:solidFill>
              </a:rPr>
            </a:br>
            <a:endParaRPr lang="en-US" sz="25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5023F7DB-5D85-9846-95D3-D7BCD13A2A54}"/>
              </a:ext>
            </a:extLst>
          </p:cNvPr>
          <p:cNvSpPr txBox="1"/>
          <p:nvPr/>
        </p:nvSpPr>
        <p:spPr>
          <a:xfrm>
            <a:off x="7737899" y="483673"/>
            <a:ext cx="28097018" cy="1323439"/>
          </a:xfrm>
          <a:prstGeom prst="rect">
            <a:avLst/>
          </a:prstGeom>
          <a:solidFill>
            <a:schemeClr val="accent6">
              <a:lumMod val="60000"/>
              <a:lumOff val="40000"/>
            </a:schemeClr>
          </a:solidFill>
        </p:spPr>
        <p:txBody>
          <a:bodyPr wrap="square" rtlCol="0">
            <a:spAutoFit/>
          </a:bodyPr>
          <a:lstStyle/>
          <a:p>
            <a:pPr algn="ctr"/>
            <a:r>
              <a:rPr lang="en-US" sz="8000" b="1" dirty="0">
                <a:solidFill>
                  <a:schemeClr val="accent1">
                    <a:lumMod val="50000"/>
                  </a:schemeClr>
                </a:solidFill>
                <a:latin typeface="Times New Roman" panose="02020603050405020304" pitchFamily="18" charset="0"/>
                <a:cs typeface="Times New Roman" panose="02020603050405020304" pitchFamily="18" charset="0"/>
              </a:rPr>
              <a:t>J.U.I.C.Y: Pool Safety Alarm</a:t>
            </a:r>
          </a:p>
        </p:txBody>
      </p:sp>
    </p:spTree>
    <p:extLst>
      <p:ext uri="{BB962C8B-B14F-4D97-AF65-F5344CB8AC3E}">
        <p14:creationId xmlns:p14="http://schemas.microsoft.com/office/powerpoint/2010/main" val="2852536314"/>
      </p:ext>
    </p:extLst>
  </p:cSld>
  <p:clrMapOvr>
    <a:masterClrMapping/>
  </p:clrMapOvr>
</p:sld>
</file>

<file path=ppt/theme/theme1.xml><?xml version="1.0" encoding="utf-8"?>
<a:theme xmlns:a="http://schemas.openxmlformats.org/drawingml/2006/main" name="PosterPresentations.com-36x48_Trifold_Template-V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PosterPresentations.com-36x48_Trifold_Template-V3</Template>
  <TotalTime>698</TotalTime>
  <Words>508</Words>
  <Application>Microsoft Office PowerPoint</Application>
  <PresentationFormat>Custom</PresentationFormat>
  <Paragraphs>47</Paragraphs>
  <Slides>1</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7" baseType="lpstr">
      <vt:lpstr>Arial</vt:lpstr>
      <vt:lpstr>Calibri</vt:lpstr>
      <vt:lpstr>Times New Roman</vt:lpstr>
      <vt:lpstr>Trebuchet MS</vt:lpstr>
      <vt:lpstr>PosterPresentations.com-36x48_Trifold_Template-V3</vt:lpstr>
      <vt:lpstr>Image</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Joe Driscoll</cp:lastModifiedBy>
  <cp:revision>61</cp:revision>
  <dcterms:created xsi:type="dcterms:W3CDTF">2012-02-03T23:30:52Z</dcterms:created>
  <dcterms:modified xsi:type="dcterms:W3CDTF">2019-04-26T05:43:52Z</dcterms:modified>
</cp:coreProperties>
</file>